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57" r:id="rId4"/>
    <p:sldId id="267" r:id="rId5"/>
    <p:sldId id="268" r:id="rId6"/>
    <p:sldId id="258" r:id="rId7"/>
    <p:sldId id="259" r:id="rId8"/>
    <p:sldId id="260" r:id="rId9"/>
    <p:sldId id="261" r:id="rId10"/>
    <p:sldId id="265" r:id="rId11"/>
    <p:sldId id="266" r:id="rId12"/>
    <p:sldId id="262" r:id="rId13"/>
    <p:sldId id="263" r:id="rId14"/>
    <p:sldId id="264" r:id="rId15"/>
    <p:sldId id="269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22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23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24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25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оугольник 26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1" name="Скругленный прямоугольник 29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2" name="Скругленный прямоугольник 30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Прямоугольник 6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Прямоугольник 9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Прямоугольник 10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Прямоугольник 18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7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399F6-DCF7-494E-9DA6-867ACC8FC23B}" type="datetimeFigureOut">
              <a:rPr lang="ru-RU"/>
              <a:pPr>
                <a:defRPr/>
              </a:pPr>
              <a:t>15.02.2022</a:t>
            </a:fld>
            <a:endParaRPr lang="ru-RU"/>
          </a:p>
        </p:txBody>
      </p:sp>
      <p:sp>
        <p:nvSpPr>
          <p:cNvPr id="18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668DC91-AED2-491E-A2A5-B942FCB818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FCF6D-5046-47B4-9E34-AED2545BD873}" type="datetimeFigureOut">
              <a:rPr lang="ru-RU"/>
              <a:pPr>
                <a:defRPr/>
              </a:pPr>
              <a:t>15.02.2022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5D4B4-1EA7-4C65-9F8F-5E0B10C160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E24A9-D8DA-4A0A-BA7E-DE93D163E13E}" type="datetimeFigureOut">
              <a:rPr lang="ru-RU"/>
              <a:pPr>
                <a:defRPr/>
              </a:pPr>
              <a:t>15.02.2022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62633-5E2D-4002-9414-75F1E71A01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A15B6-3201-43C8-8C36-0A82777B7135}" type="datetimeFigureOut">
              <a:rPr lang="ru-RU"/>
              <a:pPr>
                <a:defRPr/>
              </a:pPr>
              <a:t>15.02.2022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1806B-2B85-420E-85BE-1F8754A456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4FBE2FD-FB2E-4BBA-A2DD-63AF6DDD02AD}" type="datetimeFigureOut">
              <a:rPr lang="ru-RU"/>
              <a:pPr>
                <a:defRPr/>
              </a:pPr>
              <a:t>15.02.2022</a:t>
            </a:fld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31567B0-633E-4733-8958-34A2FE5FDE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900DE-E42A-4E9A-AD6C-D9BC1BB839B7}" type="datetimeFigureOut">
              <a:rPr lang="ru-RU"/>
              <a:pPr>
                <a:defRPr/>
              </a:pPr>
              <a:t>15.02.2022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E9022-3BCD-4739-99E4-91E631370F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17532-A670-4979-B025-449C3120B472}" type="datetimeFigureOut">
              <a:rPr lang="ru-RU"/>
              <a:pPr>
                <a:defRPr/>
              </a:pPr>
              <a:t>15.02.2022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6C209C-204F-430C-BD11-63C15915AC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B170F-2F86-4FE4-B925-9DDF768CD5ED}" type="datetimeFigureOut">
              <a:rPr lang="ru-RU"/>
              <a:pPr>
                <a:defRPr/>
              </a:pPr>
              <a:t>15.02.2022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FDF09-F2B4-4EE1-A6A2-F54E2C9D16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ED3E7-D31E-438A-BEE2-0387220E7F3D}" type="datetimeFigureOut">
              <a:rPr lang="ru-RU"/>
              <a:pPr>
                <a:defRPr/>
              </a:pPr>
              <a:t>15.02.2022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26013-0F59-4FA7-BA66-8A71F1DC43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E5D5D-513B-4C74-92D2-C02699585A93}" type="datetimeFigureOut">
              <a:rPr lang="ru-RU"/>
              <a:pPr>
                <a:defRPr/>
              </a:pPr>
              <a:t>15.02.2022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827F5-BE5B-43F8-81FD-BAF2D26F3F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E5DE2-62F1-4A4D-85C0-48D1192BD28A}" type="datetimeFigureOut">
              <a:rPr lang="ru-RU"/>
              <a:pPr>
                <a:defRPr/>
              </a:pPr>
              <a:t>15.02.2022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8E7BC-E804-446A-9FF0-97B9A98FC1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B87235-1528-4E53-B4A8-1C5594E97DD2}" type="datetimeFigureOut">
              <a:rPr lang="ru-RU"/>
              <a:pPr>
                <a:defRPr/>
              </a:pPr>
              <a:t>15.02.2022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FED7C-F7A4-43FF-B1FB-0EB9CC1616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D5E60-68BE-46D0-853A-0BEDBC261E0B}" type="datetimeFigureOut">
              <a:rPr lang="ru-RU"/>
              <a:pPr>
                <a:defRPr/>
              </a:pPr>
              <a:t>15.02.2022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6279D4-83D6-4450-84FE-7FE7FFDF22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10588-BC92-477E-B709-B96553B51FB7}" type="datetimeFigureOut">
              <a:rPr lang="ru-RU"/>
              <a:pPr>
                <a:defRPr/>
              </a:pPr>
              <a:t>15.02.2022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CBECA-455F-49A3-8F91-67CFEB3CF0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CFF39-5691-4B47-A933-C5D17EC62B69}" type="datetimeFigureOut">
              <a:rPr lang="ru-RU"/>
              <a:pPr>
                <a:defRPr/>
              </a:pPr>
              <a:t>15.02.2022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F99EF-DE03-4A12-B466-BCADD0E049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2E27E-9104-406E-8E56-F08504DB94ED}" type="datetimeFigureOut">
              <a:rPr lang="ru-RU"/>
              <a:pPr>
                <a:defRPr/>
              </a:pPr>
              <a:t>15.02.2022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7DCCD-E18F-4B9C-B14B-EA1CA00FD1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4EED5-72B1-460B-9BA5-B273C9925F73}" type="datetimeFigureOut">
              <a:rPr lang="ru-RU"/>
              <a:pPr>
                <a:defRPr/>
              </a:pPr>
              <a:t>15.02.2022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1AFE5-84E3-4810-A311-1AC9B9EA8B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B7BCD-04BE-48AB-9E8A-87927473887A}" type="datetimeFigureOut">
              <a:rPr lang="ru-RU"/>
              <a:pPr>
                <a:defRPr/>
              </a:pPr>
              <a:t>15.02.2022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9F514-4725-4008-A8D5-F2D54BA2F1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2BF855-DCAB-4CD4-B992-D493AB1558A0}" type="datetimeFigureOut">
              <a:rPr lang="ru-RU"/>
              <a:pPr>
                <a:defRPr/>
              </a:pPr>
              <a:t>15.02.2022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DD454-4FDC-4345-AAC7-0EC22F9933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02DA8-303C-4FFC-B424-758F15A146D4}" type="datetimeFigureOut">
              <a:rPr lang="ru-RU"/>
              <a:pPr>
                <a:defRPr/>
              </a:pPr>
              <a:t>15.02.2022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38AE1-C1FA-422B-8026-9099292BC9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C58E4-F6A0-4465-A107-A185E8D2018B}" type="datetimeFigureOut">
              <a:rPr lang="ru-RU"/>
              <a:pPr>
                <a:defRPr/>
              </a:pPr>
              <a:t>15.02.2022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E1F64-E223-479A-9609-29130635EF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8B05F-D24B-44AE-8F65-1776931E8B02}" type="datetimeFigureOut">
              <a:rPr lang="ru-RU"/>
              <a:pPr>
                <a:defRPr/>
              </a:pPr>
              <a:t>15.02.2022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747D0-0C94-4EBE-80ED-7CD42D9069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9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4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</a:defRPr>
            </a:lvl1pPr>
          </a:lstStyle>
          <a:p>
            <a:pPr>
              <a:defRPr/>
            </a:pPr>
            <a:fld id="{D5FEB7A4-B784-43AD-925D-AF9515B877A7}" type="datetimeFigureOut">
              <a:rPr lang="ru-RU"/>
              <a:pPr>
                <a:defRPr/>
              </a:pPr>
              <a:t>15.02.2022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8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24B3966F-8908-484B-8BCC-DF0DE73917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26" r:id="rId2"/>
    <p:sldLayoutId id="2147483727" r:id="rId3"/>
    <p:sldLayoutId id="2147483728" r:id="rId4"/>
    <p:sldLayoutId id="2147483746" r:id="rId5"/>
    <p:sldLayoutId id="2147483747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0245026-2958-4BE0-A8B9-883703267150}" type="datetimeFigureOut">
              <a:rPr lang="ru-RU"/>
              <a:pPr>
                <a:defRPr/>
              </a:pPr>
              <a:t>15.02.2022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501926-CF7F-47C5-BF36-0DDB59C012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285992"/>
            <a:ext cx="7846640" cy="1791080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innerShdw blurRad="114300">
              <a:prstClr val="black"/>
            </a:innerShdw>
          </a:effectLst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Чрезвычайные ситуации</a:t>
            </a:r>
            <a:b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понятия и определения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107950" y="692150"/>
            <a:ext cx="8877300" cy="720725"/>
          </a:xfrm>
        </p:spPr>
        <p:txBody>
          <a:bodyPr/>
          <a:lstStyle/>
          <a:p>
            <a:pPr algn="ctr" eaLnBrk="1" hangingPunct="1"/>
            <a:r>
              <a:rPr lang="ru-RU" sz="2800" smtClean="0"/>
              <a:t>Основные понятия</a:t>
            </a: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323850" y="1916113"/>
            <a:ext cx="8085138" cy="4560887"/>
          </a:xfrm>
        </p:spPr>
        <p:txBody>
          <a:bodyPr/>
          <a:lstStyle/>
          <a:p>
            <a:pPr eaLnBrk="1" hangingPunct="1">
              <a:buFont typeface="Georgia" pitchFamily="18" charset="0"/>
              <a:buNone/>
            </a:pP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Потенциальная опасность 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- это опасность скрытая, неопределенная во времени и пространстве. Реализуется потенциальная опасность через причины и в случае, если нежелательные последствия будут значительные, то это событие классифицируется как чрезвычайная ситуация.</a:t>
            </a:r>
          </a:p>
          <a:p>
            <a:pPr eaLnBrk="1" hangingPunct="1">
              <a:buFont typeface="Georgia" pitchFamily="18" charset="0"/>
              <a:buNone/>
            </a:pP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Georgia" pitchFamily="18" charset="0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Чрезвычайная ситуация 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(ЧС) - это обстановка на определенной территории, сложившаяся в результате аварии, опасного природного явления, катастрофы, стихийного или иного бедствия, которые могут повлечь или повлекли за собой человеческие жертвы, ущерб здоровью людей или окружающей природной среде, значительные материальные потери и нарушение условий жизнедеятельности людей. </a:t>
            </a:r>
          </a:p>
          <a:p>
            <a:pPr eaLnBrk="1" hangingPunct="1">
              <a:buFont typeface="Georgia" pitchFamily="18" charset="0"/>
              <a:buNone/>
            </a:pPr>
            <a:endParaRPr lang="ru-RU" sz="14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Содержимое 2"/>
          <p:cNvSpPr>
            <a:spLocks noGrp="1"/>
          </p:cNvSpPr>
          <p:nvPr>
            <p:ph idx="1"/>
          </p:nvPr>
        </p:nvSpPr>
        <p:spPr>
          <a:xfrm>
            <a:off x="0" y="1268413"/>
            <a:ext cx="8785225" cy="5256212"/>
          </a:xfrm>
        </p:spPr>
        <p:txBody>
          <a:bodyPr/>
          <a:lstStyle/>
          <a:p>
            <a:pPr eaLnBrk="1" hangingPunct="1">
              <a:buFont typeface="Georgia" pitchFamily="18" charset="0"/>
              <a:buNone/>
            </a:pP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Авария 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- это экстремальное событие техногенного характера, происшедшее по конструктивным, производственным, технологическим или эксплуатационным причинам, либо из-за случайных внешних воздействий, и заключающееся в повреждении, выходе из строя, разрушении технических устройств или сооружений. </a:t>
            </a:r>
          </a:p>
          <a:p>
            <a:pPr eaLnBrk="1" hangingPunct="1">
              <a:buFont typeface="Georgia" pitchFamily="18" charset="0"/>
              <a:buNone/>
            </a:pP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Georgia" pitchFamily="18" charset="0"/>
              <a:buNone/>
            </a:pP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Производственная или транспортная катастрофа 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- это крупная авария, повлекшая за собой человеческие жертвы, значительный материальный ущерб и другие тяжелые последствия. </a:t>
            </a:r>
          </a:p>
          <a:p>
            <a:pPr eaLnBrk="1" hangingPunct="1">
              <a:buFont typeface="Georgia" pitchFamily="18" charset="0"/>
              <a:buNone/>
            </a:pP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Georgia" pitchFamily="18" charset="0"/>
              <a:buNone/>
            </a:pPr>
            <a:endParaRPr lang="ru-RU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Содержимое 2"/>
          <p:cNvSpPr>
            <a:spLocks noGrp="1"/>
          </p:cNvSpPr>
          <p:nvPr>
            <p:ph idx="1"/>
          </p:nvPr>
        </p:nvSpPr>
        <p:spPr>
          <a:xfrm>
            <a:off x="323850" y="1052513"/>
            <a:ext cx="8569325" cy="6192837"/>
          </a:xfrm>
        </p:spPr>
        <p:txBody>
          <a:bodyPr/>
          <a:lstStyle/>
          <a:p>
            <a:pPr eaLnBrk="1" hangingPunct="1">
              <a:buFont typeface="Georgia" pitchFamily="18" charset="0"/>
              <a:buNone/>
            </a:pP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Стихийное бедствие 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- это катастрофическое природное явление (или процесс), которое может вызвать многочисленные человеческие жертвы, значительный материальный ущерб и другие тяжелые последствия. </a:t>
            </a:r>
          </a:p>
          <a:p>
            <a:pPr eaLnBrk="1" hangingPunct="1">
              <a:buFont typeface="Georgia" pitchFamily="18" charset="0"/>
              <a:buNone/>
            </a:pP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Georgia" pitchFamily="18" charset="0"/>
              <a:buNone/>
            </a:pP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Экологическая катастрофа 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(экологическое бедствие) - чрезвычайное событие особо крупных масштабов, вызванное изменением (под воздействием антропогенных факторов) состояния суши, атмосферы, гидросферы и биосферы, сопровождающееся массовой гибелью живых организмов и экономическим ущербом.</a:t>
            </a:r>
          </a:p>
          <a:p>
            <a:pPr>
              <a:buFont typeface="Georgia" pitchFamily="18" charset="0"/>
              <a:buNone/>
            </a:pPr>
            <a:endParaRPr lang="ru-RU" sz="180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714375"/>
            <a:ext cx="8229600" cy="1066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/>
              <a:t>Классификация чрезвычайных ситуаций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57375"/>
            <a:ext cx="8229600" cy="4716463"/>
          </a:xfrm>
        </p:spPr>
        <p:txBody>
          <a:bodyPr>
            <a:normAutofit fontScale="625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/>
              <a:t>Всю совокупность возможных чрезвычайных ситуаций целесообразно первоначально разделить на конфликтные и бесконфликтные.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К </a:t>
            </a:r>
            <a:r>
              <a:rPr lang="ru-RU" b="1" dirty="0" smtClean="0"/>
              <a:t>конфликтным</a:t>
            </a:r>
            <a:r>
              <a:rPr lang="ru-RU" dirty="0" smtClean="0"/>
              <a:t>, прежде всего, могут быть отнесены военные столкновения, экономические кризисы, экстремистская политическая борьба, социальные взрывы, национальные и религиозные конфликты, терроризм, разгул уголовной преступности, крупномасштабная коррупция и др.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b="1" dirty="0" smtClean="0"/>
              <a:t>Бесконфликтные</a:t>
            </a:r>
            <a:r>
              <a:rPr lang="ru-RU" dirty="0" smtClean="0"/>
              <a:t> чрезвычайные ситуации, в свою очередь, могут быть классифицированы (систематизированы) по значительному числу признаков, описывающих явления с различных сторон их природы и свойств.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dirty="0" smtClean="0"/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dirty="0" smtClean="0"/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/>
              <a:t>Все ЧС можно классифицировать по трем основным принципам: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по масштабу распространения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по темпу развития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по происхождению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500063" y="714375"/>
            <a:ext cx="8229600" cy="1066800"/>
          </a:xfrm>
        </p:spPr>
        <p:txBody>
          <a:bodyPr/>
          <a:lstStyle/>
          <a:p>
            <a:pPr eaLnBrk="1" hangingPunct="1"/>
            <a:r>
              <a:rPr lang="ru-RU" sz="3200" smtClean="0"/>
              <a:t>Классификация чрезвычайных ситуаций по масштабу распространения</a:t>
            </a:r>
          </a:p>
        </p:txBody>
      </p:sp>
      <p:pic>
        <p:nvPicPr>
          <p:cNvPr id="1026" name="Picture 2" descr="C:\Users\Высоцкий\Desktop\NRf91faf2f7150b2ba99b61045564d58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772816"/>
            <a:ext cx="6533555" cy="4891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Классификация чрезвычайных ситуаций</a:t>
            </a:r>
            <a:br>
              <a:rPr lang="ru-RU" sz="2800" smtClean="0"/>
            </a:br>
            <a:r>
              <a:rPr lang="ru-RU" sz="2800" smtClean="0"/>
              <a:t>по темпу развития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b="1" dirty="0" smtClean="0"/>
              <a:t>внезапные</a:t>
            </a:r>
            <a:r>
              <a:rPr lang="ru-RU" dirty="0" smtClean="0"/>
              <a:t> (взрывы, транспортные аварии, землетрясения и т.д.);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dirty="0" smtClean="0"/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b="1" dirty="0" smtClean="0"/>
              <a:t>стремительные</a:t>
            </a:r>
            <a:r>
              <a:rPr lang="ru-RU" dirty="0" smtClean="0"/>
              <a:t> (пожары, выброс газообразных сильнодействующих ядовитых веществ (СДЯВ), гидродинамические аварии с образованием волн прорыва, сель и др.),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dirty="0" smtClean="0"/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b="1" dirty="0" smtClean="0"/>
              <a:t>умеренные</a:t>
            </a:r>
            <a:r>
              <a:rPr lang="ru-RU" dirty="0" smtClean="0"/>
              <a:t> (выброс радиоактивных веществ, аварии на коммунальных системах, извержения вулканов, половодья и пр.);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dirty="0" smtClean="0"/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b="1" dirty="0" smtClean="0"/>
              <a:t>плавные</a:t>
            </a:r>
            <a:r>
              <a:rPr lang="ru-RU" dirty="0" smtClean="0"/>
              <a:t> (аварии на очистных сооружениях, засухи, эпидемии, экологические отклонения и т.п.). Плавные (медленные) чрезвычайные ситуации могут длиться многие месяцы и годы, например, последствия антропогенной деятельности в зоне Аральского моря.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Классификация чрезвычайных ситуаций</a:t>
            </a:r>
            <a:br>
              <a:rPr lang="ru-RU" sz="2800" smtClean="0"/>
            </a:br>
            <a:r>
              <a:rPr lang="ru-RU" sz="2800" smtClean="0"/>
              <a:t>по происхождению</a:t>
            </a: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457200" y="2565400"/>
            <a:ext cx="8229600" cy="4535488"/>
          </a:xfrm>
        </p:spPr>
        <p:txBody>
          <a:bodyPr/>
          <a:lstStyle/>
          <a:p>
            <a:pPr eaLnBrk="1" hangingPunct="1"/>
            <a:r>
              <a:rPr lang="ru-RU" dirty="0" smtClean="0"/>
              <a:t>ЧС техногенного характера</a:t>
            </a:r>
          </a:p>
          <a:p>
            <a:pPr eaLnBrk="1" hangingPunct="1"/>
            <a:r>
              <a:rPr lang="ru-RU" dirty="0" smtClean="0"/>
              <a:t>ЧС природного характера</a:t>
            </a:r>
          </a:p>
          <a:p>
            <a:pPr eaLnBrk="1" hangingPunct="1"/>
            <a:r>
              <a:rPr lang="ru-RU" dirty="0" smtClean="0"/>
              <a:t>ЧС социального </a:t>
            </a:r>
            <a:r>
              <a:rPr lang="ru-RU" dirty="0" err="1" smtClean="0"/>
              <a:t>харакетра</a:t>
            </a:r>
            <a:r>
              <a:rPr lang="ru-RU" dirty="0" smtClean="0"/>
              <a:t> </a:t>
            </a:r>
          </a:p>
          <a:p>
            <a:pPr eaLnBrk="1" hangingPunct="1"/>
            <a:r>
              <a:rPr lang="ru-RU" dirty="0" smtClean="0"/>
              <a:t>ЧС экологического характера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642938"/>
            <a:ext cx="8229600" cy="4286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>Развитие чрезвычайных ситуаций</a:t>
            </a:r>
            <a:endParaRPr lang="ru-RU" sz="3200" dirty="0"/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500063" y="1214438"/>
            <a:ext cx="8229600" cy="5429250"/>
          </a:xfrm>
        </p:spPr>
        <p:txBody>
          <a:bodyPr/>
          <a:lstStyle/>
          <a:p>
            <a:pPr eaLnBrk="1" hangingPunct="1">
              <a:buFont typeface="Georgia" pitchFamily="18" charset="0"/>
              <a:buNone/>
            </a:pPr>
            <a:r>
              <a:rPr lang="ru-RU" sz="1600" smtClean="0"/>
              <a:t>Исследования в области чрезвычайных ситуаций позволяют сделать вывод, что основная масса экстремальных событий возникает в результате:</a:t>
            </a:r>
          </a:p>
          <a:p>
            <a:pPr eaLnBrk="1" hangingPunct="1"/>
            <a:endParaRPr lang="ru-RU" sz="1600" smtClean="0"/>
          </a:p>
          <a:p>
            <a:pPr eaLnBrk="1" hangingPunct="1"/>
            <a:r>
              <a:rPr lang="ru-RU" sz="1600" smtClean="0"/>
              <a:t>воздействия природного фактора (природные процессы вследствие гравитации, земного вращения, разницы температур и др.); </a:t>
            </a:r>
          </a:p>
          <a:p>
            <a:pPr eaLnBrk="1" hangingPunct="1"/>
            <a:endParaRPr lang="ru-RU" sz="1600" smtClean="0"/>
          </a:p>
          <a:p>
            <a:pPr eaLnBrk="1" hangingPunct="1"/>
            <a:r>
              <a:rPr lang="ru-RU" sz="1600" smtClean="0"/>
              <a:t>воздействия природной среды на сооружения и технику (коррозия, изменение технических показателей и т.п.); </a:t>
            </a:r>
          </a:p>
          <a:p>
            <a:pPr eaLnBrk="1" hangingPunct="1"/>
            <a:endParaRPr lang="ru-RU" sz="1600" smtClean="0"/>
          </a:p>
          <a:p>
            <a:pPr eaLnBrk="1" hangingPunct="1"/>
            <a:r>
              <a:rPr lang="ru-RU" sz="1600" smtClean="0"/>
              <a:t>возникновения или развития по вине человека (например, при нарушении правил эксплуатации) отказов и дефектов в сооружениях, машинах и т.п.; </a:t>
            </a:r>
          </a:p>
          <a:p>
            <a:pPr eaLnBrk="1" hangingPunct="1"/>
            <a:endParaRPr lang="ru-RU" sz="1600" smtClean="0"/>
          </a:p>
          <a:p>
            <a:pPr eaLnBrk="1" hangingPunct="1"/>
            <a:r>
              <a:rPr lang="ru-RU" sz="1600" smtClean="0"/>
              <a:t>воздействия технологических процессов (температур, вибрации, агрессивных паров и жидкостей, повышенных нагрузок и пр.) на сооружения, машины, механизмы и т.п.; </a:t>
            </a:r>
          </a:p>
          <a:p>
            <a:pPr eaLnBrk="1" hangingPunct="1"/>
            <a:endParaRPr lang="ru-RU" sz="1600" smtClean="0"/>
          </a:p>
          <a:p>
            <a:pPr eaLnBrk="1" hangingPunct="1"/>
            <a:r>
              <a:rPr lang="ru-RU" sz="1600" smtClean="0"/>
              <a:t>военной деятельности и др.</a:t>
            </a:r>
          </a:p>
          <a:p>
            <a:pPr eaLnBrk="1" hangingPunct="1"/>
            <a:endParaRPr lang="ru-RU" sz="1600" smtClean="0"/>
          </a:p>
          <a:p>
            <a:pPr eaLnBrk="1" hangingPunct="1">
              <a:buFont typeface="Georgia" pitchFamily="18" charset="0"/>
              <a:buNone/>
            </a:pPr>
            <a:r>
              <a:rPr lang="ru-RU" sz="1600" smtClean="0"/>
              <a:t>Независимо от классификационной принадлежности, в развитии чрезвычайных ситуаций выделяют четыре стадии.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428625" y="500063"/>
            <a:ext cx="8229600" cy="1066800"/>
          </a:xfrm>
        </p:spPr>
        <p:txBody>
          <a:bodyPr/>
          <a:lstStyle/>
          <a:p>
            <a:pPr eaLnBrk="1" hangingPunct="1"/>
            <a:r>
              <a:rPr lang="ru-RU" sz="3600" smtClean="0"/>
              <a:t>Стадии развития ЧС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25"/>
            <a:ext cx="8229600" cy="5002213"/>
          </a:xfrm>
        </p:spPr>
        <p:txBody>
          <a:bodyPr>
            <a:normAutofit fontScale="550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b="1" dirty="0" smtClean="0"/>
              <a:t>Зарождения</a:t>
            </a:r>
            <a:r>
              <a:rPr lang="ru-RU" dirty="0" smtClean="0"/>
              <a:t> - возникновение условий или предпосылок для чрезвычайной ситуация (усиление природной активности, накопление деформаций, дефектов и т.п.). Установить момент начала стадии зарождения трудно. При этом возможно использование статистики конструкторских отказов и сбоев, анализируются данные сейсмических наблюдений, метеорологические оценки и т.п.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dirty="0" smtClean="0"/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b="1" dirty="0" smtClean="0"/>
              <a:t>Инициирования</a:t>
            </a:r>
            <a:r>
              <a:rPr lang="ru-RU" dirty="0" smtClean="0"/>
              <a:t> - начало чрезвычайной ситуации. На этой стадии важен человеческий фактор, поскольку статистика свидетельствует, что до 70% техногенных аварий и катастроф происходит вследствие ошибок персонала. Более 80% авиакатастроф и катастроф на море связаны с человеческим фактором. Для снижения этих показателей необходима более качественная подготовка персонала.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dirty="0" smtClean="0"/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b="1" dirty="0" smtClean="0"/>
              <a:t>Кульминации</a:t>
            </a:r>
            <a:r>
              <a:rPr lang="ru-RU" dirty="0" smtClean="0"/>
              <a:t> - стадия высвобождения энергии или вещества. На этой стадии отмечается наибольшее негативное воздействие на человека и окружающую среду вредных и опасных факторов чрезвычайной ситуации. Одной из особенностей этой стадии является взрывной характер разрушительного воздействия, вовлечение в процесс токсичных, </a:t>
            </a:r>
            <a:r>
              <a:rPr lang="ru-RU" dirty="0" err="1" smtClean="0"/>
              <a:t>энергонасыщенных</a:t>
            </a:r>
            <a:r>
              <a:rPr lang="ru-RU" dirty="0" smtClean="0"/>
              <a:t> и других компонентов.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dirty="0" smtClean="0"/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b="1" dirty="0" smtClean="0"/>
              <a:t>Затухания</a:t>
            </a:r>
            <a:r>
              <a:rPr lang="ru-RU" dirty="0" smtClean="0"/>
              <a:t> - локализация чрезвычайной ситуации и ликвидация ее прямых и косвенных последствий. Продолжительность данной стадии различна, возможны дни, месяцы, годы и десятилетия.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468313" y="549275"/>
            <a:ext cx="8229600" cy="1066800"/>
          </a:xfrm>
        </p:spPr>
        <p:txBody>
          <a:bodyPr/>
          <a:lstStyle/>
          <a:p>
            <a:pPr eaLnBrk="1" hangingPunct="1"/>
            <a:r>
              <a:rPr lang="ru-RU" sz="3200" smtClean="0"/>
              <a:t>ЧС техногенного характера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775"/>
            <a:ext cx="8229600" cy="4945063"/>
          </a:xfrm>
        </p:spPr>
        <p:txBody>
          <a:bodyPr>
            <a:normAutofit fontScale="850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/>
              <a:t>1.1. Транспортные аварии (катастрофы)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/>
              <a:t>1.2. Пожары, взрывы, угроза взрывов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/>
              <a:t>1.3. Аварии с выбросом (угрозой выброса) химически опасных веществ (ХОВ)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/>
              <a:t>1.4. Аварии с выбросом (угрозой выброса) радиоактивных веществ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/>
              <a:t>1.5. Аварии с выбросом (угрозой выброса) биологически опасных веществ (БОВ)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/>
              <a:t>1.6. Внезапное обрушение зданий, сооружений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/>
              <a:t>1.7. Аварии на электроэнергетических системах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/>
              <a:t>1.8. Аварии на коммунальных системах жизнеобеспечения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/>
              <a:t>1.9. Аварии на очистных сооружениях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/>
              <a:t>1.10. Гидродинамические аварии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8229600" cy="1066800"/>
          </a:xfrm>
        </p:spPr>
        <p:txBody>
          <a:bodyPr/>
          <a:lstStyle/>
          <a:p>
            <a:pPr eaLnBrk="1" hangingPunct="1"/>
            <a:r>
              <a:rPr lang="ru-RU" sz="3200" dirty="0" smtClean="0"/>
              <a:t>ЧС природного характера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268760"/>
            <a:ext cx="8229600" cy="432435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2.1. </a:t>
            </a:r>
            <a:r>
              <a:rPr lang="ru-RU" sz="1200" u="sng" dirty="0" smtClean="0">
                <a:latin typeface="Times New Roman" pitchFamily="18" charset="0"/>
                <a:cs typeface="Times New Roman" pitchFamily="18" charset="0"/>
              </a:rPr>
              <a:t>Геологические</a:t>
            </a:r>
            <a:r>
              <a:rPr lang="ru-RU" sz="1200" b="1" u="sng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Опасные геофизические явления –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землетрясение, извержение вулканов. </a:t>
            </a:r>
          </a:p>
          <a:p>
            <a:pPr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Опасные геологические явления –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оползни, сели, обвалы, осыпи, лавины, склоновый смыв,</a:t>
            </a:r>
          </a:p>
          <a:p>
            <a:pPr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просадка лессовых пород, просадка земной поверхности в результате карста, абразия, эрозия,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курумы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пыльные бури.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2.2 </a:t>
            </a:r>
            <a:r>
              <a:rPr lang="ru-RU" sz="1200" u="sng" dirty="0" smtClean="0">
                <a:latin typeface="Times New Roman" pitchFamily="18" charset="0"/>
                <a:cs typeface="Times New Roman" pitchFamily="18" charset="0"/>
              </a:rPr>
              <a:t>Метеорологические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: ураганы, бури, смерчи, снежные и пыльные бури, град, сильный</a:t>
            </a:r>
          </a:p>
          <a:p>
            <a:pPr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дождь, сильный снегопад, сильный длительный мороз, сильная длительная жара.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Метеорологические и опасные агрометеорологические явления –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бури, ураганы, смерчи, </a:t>
            </a:r>
          </a:p>
          <a:p>
            <a:pPr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торнадо, шквалы, вертикальные вихри, крупный град, ливень, сильный снегопад, сильный гололед,</a:t>
            </a:r>
          </a:p>
          <a:p>
            <a:pPr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сильный мороз, сильная метель, засуха, суховей, заморозки.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2.3. </a:t>
            </a:r>
            <a:r>
              <a:rPr lang="ru-RU" sz="1200" u="sng" dirty="0" smtClean="0">
                <a:latin typeface="Times New Roman" pitchFamily="18" charset="0"/>
                <a:cs typeface="Times New Roman" pitchFamily="18" charset="0"/>
              </a:rPr>
              <a:t>Гидрологические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: наводнения, заторы, зажоры, нагоны, цунами.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Опасные гидрологические явления –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низкие уровни грунтовых вод, высокие уровни грунтовых в</a:t>
            </a:r>
          </a:p>
          <a:p>
            <a:pPr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од; высокие уровни воды, половодье, дождевые паводки, заторы и зажоры, ветровые нагоны, низкие уровни воды, </a:t>
            </a:r>
          </a:p>
          <a:p>
            <a:pPr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ранний ледостав и появление льда на судоходных водоемах и реках</a:t>
            </a:r>
          </a:p>
          <a:p>
            <a:pPr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Морские опасные гидрологические явления –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тропические циклоны, цунами, сильное волнение, сильное </a:t>
            </a:r>
          </a:p>
          <a:p>
            <a:pPr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колебание уровня моря, ранний ледяной покров и припай, напор льдов, интенсивный дрейф льдов, непроходимый лед, </a:t>
            </a:r>
          </a:p>
          <a:p>
            <a:pPr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обледенение судов и портовых сооружений, отрыв прибрежных льдов.</a:t>
            </a:r>
          </a:p>
          <a:p>
            <a:pPr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2.4.</a:t>
            </a:r>
            <a:r>
              <a:rPr lang="ru-RU" sz="1200" u="sng" dirty="0" smtClean="0">
                <a:latin typeface="Times New Roman" pitchFamily="18" charset="0"/>
                <a:cs typeface="Times New Roman" pitchFamily="18" charset="0"/>
              </a:rPr>
              <a:t> Природные пожары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: лесные, торфяные, степные.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Природные пожары –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лесные пожары, пожары степных и хлебных массивов, торфяные пожары, подземные пожары </a:t>
            </a:r>
          </a:p>
          <a:p>
            <a:pPr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горючих ископаемых.</a:t>
            </a:r>
          </a:p>
          <a:p>
            <a:pPr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2.5. </a:t>
            </a:r>
            <a:r>
              <a:rPr lang="ru-RU" sz="1200" u="sng" dirty="0" smtClean="0">
                <a:latin typeface="Times New Roman" pitchFamily="18" charset="0"/>
                <a:cs typeface="Times New Roman" pitchFamily="18" charset="0"/>
              </a:rPr>
              <a:t>Массовые заболевания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: эпидемии, эпизоотии, эпифитотии.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smtClean="0"/>
              <a:t>ЧС экологического характера</a:t>
            </a:r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Georgia" pitchFamily="18" charset="0"/>
              <a:buNone/>
            </a:pPr>
            <a:r>
              <a:rPr lang="ru-RU" smtClean="0"/>
              <a:t>3.1. Чрезвычайные ситуации, связанные с изменением состояния суши (почвы, недр, ландшафта)</a:t>
            </a:r>
          </a:p>
          <a:p>
            <a:pPr eaLnBrk="1" hangingPunct="1">
              <a:buFont typeface="Georgia" pitchFamily="18" charset="0"/>
              <a:buNone/>
            </a:pPr>
            <a:r>
              <a:rPr lang="ru-RU" smtClean="0"/>
              <a:t>3.2. Чрезвычайные ситуации, связанные с изменением состава и свойств атмосферы (воздушной среды)</a:t>
            </a:r>
          </a:p>
          <a:p>
            <a:pPr eaLnBrk="1" hangingPunct="1">
              <a:buFont typeface="Georgia" pitchFamily="18" charset="0"/>
              <a:buNone/>
            </a:pPr>
            <a:r>
              <a:rPr lang="ru-RU" smtClean="0"/>
              <a:t>3.3. Чрезвычайные ситуации, связанные с изменением состояния гидросферы (водной среды)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ЧС социального характера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4.1. вооруженные конфликты</a:t>
            </a:r>
          </a:p>
          <a:p>
            <a:pPr>
              <a:buNone/>
            </a:pPr>
            <a:r>
              <a:rPr lang="ru-RU" dirty="0" smtClean="0"/>
              <a:t>4.2. война</a:t>
            </a:r>
          </a:p>
          <a:p>
            <a:pPr>
              <a:buNone/>
            </a:pPr>
            <a:r>
              <a:rPr lang="ru-RU" dirty="0" smtClean="0"/>
              <a:t>4.3. терроризм</a:t>
            </a:r>
          </a:p>
          <a:p>
            <a:pPr>
              <a:buNone/>
            </a:pPr>
            <a:r>
              <a:rPr lang="ru-RU" dirty="0" smtClean="0"/>
              <a:t>4.4. бандитизм </a:t>
            </a:r>
          </a:p>
          <a:p>
            <a:pPr>
              <a:buNone/>
            </a:pPr>
            <a:r>
              <a:rPr lang="ru-RU" dirty="0" smtClean="0"/>
              <a:t>4.5. кражи</a:t>
            </a:r>
          </a:p>
          <a:p>
            <a:pPr>
              <a:buNone/>
            </a:pPr>
            <a:r>
              <a:rPr lang="ru-RU" dirty="0" smtClean="0"/>
              <a:t>4.6. насилие</a:t>
            </a:r>
          </a:p>
          <a:p>
            <a:pPr>
              <a:buNone/>
            </a:pPr>
            <a:r>
              <a:rPr lang="ru-RU" dirty="0" smtClean="0"/>
              <a:t>4.7. митинги 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400</TotalTime>
  <Words>1175</Words>
  <Application>Microsoft Office PowerPoint</Application>
  <PresentationFormat>Экран (4:3)</PresentationFormat>
  <Paragraphs>102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Городская</vt:lpstr>
      <vt:lpstr>Тема Office</vt:lpstr>
      <vt:lpstr>Чрезвычайные ситуации Основные понятия и определения</vt:lpstr>
      <vt:lpstr>Основные понятия</vt:lpstr>
      <vt:lpstr>Слайд 3</vt:lpstr>
      <vt:lpstr>Слайд 4</vt:lpstr>
      <vt:lpstr>Классификация чрезвычайных ситуаций</vt:lpstr>
      <vt:lpstr>Классификация чрезвычайных ситуаций по масштабу распространения</vt:lpstr>
      <vt:lpstr>Классификация чрезвычайных ситуаций по темпу развития</vt:lpstr>
      <vt:lpstr>Классификация чрезвычайных ситуаций по происхождению</vt:lpstr>
      <vt:lpstr>Развитие чрезвычайных ситуаций</vt:lpstr>
      <vt:lpstr>Стадии развития ЧС</vt:lpstr>
      <vt:lpstr>ЧС техногенного характера</vt:lpstr>
      <vt:lpstr>ЧС природного характера</vt:lpstr>
      <vt:lpstr>ЧС экологического характера</vt:lpstr>
      <vt:lpstr>ЧС социального характера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Чрезвычайные ситуации Основные понятия и определения</dc:title>
  <dc:creator>пользователь</dc:creator>
  <cp:lastModifiedBy>Высоцкий</cp:lastModifiedBy>
  <cp:revision>11</cp:revision>
  <dcterms:created xsi:type="dcterms:W3CDTF">2009-09-24T16:05:06Z</dcterms:created>
  <dcterms:modified xsi:type="dcterms:W3CDTF">2022-02-15T10:38:00Z</dcterms:modified>
</cp:coreProperties>
</file>